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59" r:id="rId9"/>
    <p:sldId id="264" r:id="rId10"/>
    <p:sldId id="265" r:id="rId11"/>
    <p:sldId id="266" r:id="rId12"/>
    <p:sldId id="267" r:id="rId13"/>
    <p:sldId id="277" r:id="rId14"/>
    <p:sldId id="278" r:id="rId15"/>
    <p:sldId id="272" r:id="rId16"/>
    <p:sldId id="273" r:id="rId17"/>
    <p:sldId id="268" r:id="rId18"/>
    <p:sldId id="271" r:id="rId19"/>
    <p:sldId id="274" r:id="rId20"/>
    <p:sldId id="269" r:id="rId21"/>
    <p:sldId id="275" r:id="rId22"/>
    <p:sldId id="270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1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82A37-D6B6-8749-B013-35FA76ADD2FD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90C1-1A06-634A-A4D8-3FD93B7C1B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theory,</a:t>
            </a:r>
            <a:r>
              <a:rPr lang="en-US" baseline="0" dirty="0" smtClean="0"/>
              <a:t> the DFS execution is slightly altered because of the fact that all the children of a node are put on the queue and then other empty threads are given a chance to actually steal work from them. Note that this is not how its depicted here in this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What is labeled is the order of completion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table shows the tasks in the queue. A will complete last, but is taken off the queue regardless.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904875" y="2159901"/>
            <a:ext cx="7315200" cy="228509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914400" y="4648200"/>
            <a:ext cx="7315200" cy="1524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904875" y="2159901"/>
            <a:ext cx="228600" cy="228509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914400" y="4648200"/>
            <a:ext cx="228600" cy="1524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625091"/>
            <a:ext cx="6858000" cy="1769108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813300"/>
            <a:ext cx="6858000" cy="1185333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4" name="Picture 13" descr="IU_PrvTchInst.H.CMYK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 rot="5400000">
            <a:off x="3630613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56351"/>
            <a:ext cx="1466850" cy="365125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7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7939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9"/>
          <p:cNvSpPr>
            <a:spLocks noChangeShapeType="1"/>
          </p:cNvSpPr>
          <p:nvPr/>
        </p:nvSpPr>
        <p:spPr bwMode="auto">
          <a:xfrm rot="5400000">
            <a:off x="3160713" y="3324227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457202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10400" y="6356351"/>
            <a:ext cx="10731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276600" y="6356351"/>
            <a:ext cx="3651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083550" y="6356351"/>
            <a:ext cx="603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IU_PrvTchInst.H.CMYK.t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ＭＳ Ｐゴシック" pitchFamily="-88" charset="-128"/>
          <a:cs typeface="ＭＳ Ｐゴシック" pitchFamily="-8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Arial"/>
        <a:buChar char="•"/>
        <a:defRPr sz="2600" kern="1200">
          <a:solidFill>
            <a:schemeClr val="tx1"/>
          </a:solidFill>
          <a:latin typeface="+mn-lt"/>
          <a:ea typeface="ＭＳ Ｐゴシック" pitchFamily="-88" charset="-128"/>
          <a:cs typeface="ＭＳ Ｐゴシック" pitchFamily="-88" charset="-128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Arial"/>
        <a:buChar char="•"/>
        <a:defRPr sz="2300" kern="1200">
          <a:solidFill>
            <a:schemeClr val="tx2"/>
          </a:solidFill>
          <a:latin typeface="+mn-lt"/>
          <a:ea typeface="ＭＳ Ｐゴシック" pitchFamily="-88" charset="-128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df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PFunc: Modern Task Parallelism For Modern High Performance Computing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Prabhanjan Kambadur, </a:t>
            </a:r>
          </a:p>
          <a:p>
            <a:r>
              <a:rPr lang="en-US" dirty="0" smtClean="0"/>
              <a:t>Open Systems Lab, Indiana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Nested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054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867"/>
                <a:gridCol w="66717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affinity, priority, 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SPMD-style programming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to a spawned task. Used for status checks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Taskmgr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Represents PFunc’s runtime. Encapsulates threads</a:t>
                      </a:r>
                      <a:r>
                        <a:rPr lang="en-US" baseline="0" dirty="0" smtClean="0"/>
                        <a:t> and queues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7315" y="3700896"/>
            <a:ext cx="5309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my_pfunc::attribute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my_attr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my_pfunc::group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my_group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my_pfunc::task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my_task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my_pfunc::taskmgr</a:t>
            </a:r>
            <a:r>
              <a:rPr lang="en-US" dirty="0" smtClean="0">
                <a:latin typeface="Monaco"/>
                <a:cs typeface="Monaco"/>
              </a:rPr>
              <a:t> my_taskmgr;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118539"/>
            <a:ext cx="8229600" cy="668867"/>
          </a:xfrm>
        </p:spPr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260" y="1154542"/>
            <a:ext cx="6649026" cy="5047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my_taskmgr gbl_taskmgr;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b="1" dirty="0" smtClean="0">
                <a:latin typeface="Monaco"/>
                <a:cs typeface="Monaco"/>
              </a:rPr>
              <a:t>struct </a:t>
            </a:r>
            <a:r>
              <a:rPr lang="en-US" sz="1400" dirty="0" smtClean="0">
                <a:latin typeface="Monaco"/>
                <a:cs typeface="Monaco"/>
              </a:rPr>
              <a:t>fibonacci {</a:t>
            </a:r>
          </a:p>
          <a:p>
            <a:r>
              <a:rPr lang="en-US" sz="1400" dirty="0" smtClean="0">
                <a:latin typeface="Monaco"/>
                <a:cs typeface="Monaco"/>
              </a:rPr>
              <a:t>  fibonacci (const int&amp; n) : n(n), fib_n(0) {}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get_number ()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dirty="0" smtClean="0">
                <a:latin typeface="Monaco"/>
                <a:cs typeface="Monaco"/>
              </a:rPr>
              <a:t>{ </a:t>
            </a:r>
            <a:r>
              <a:rPr lang="en-US" sz="1400" b="1" dirty="0" smtClean="0">
                <a:latin typeface="Monaco"/>
                <a:cs typeface="Monaco"/>
              </a:rPr>
              <a:t>return </a:t>
            </a:r>
            <a:r>
              <a:rPr lang="en-US" sz="1400" dirty="0" smtClean="0">
                <a:latin typeface="Monaco"/>
                <a:cs typeface="Monaco"/>
              </a:rPr>
              <a:t>fib_n; } 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void </a:t>
            </a:r>
            <a:r>
              <a:rPr lang="en-US" sz="1400" dirty="0" smtClean="0">
                <a:latin typeface="Monaco"/>
                <a:cs typeface="Monaco"/>
              </a:rPr>
              <a:t>operator () (</a:t>
            </a:r>
            <a:r>
              <a:rPr lang="en-US" sz="1400" b="1" dirty="0" smtClean="0">
                <a:latin typeface="Monaco"/>
                <a:cs typeface="Monaco"/>
              </a:rPr>
              <a:t>void</a:t>
            </a:r>
            <a:r>
              <a:rPr lang="en-US" sz="1400" dirty="0" smtClean="0">
                <a:latin typeface="Monaco"/>
                <a:cs typeface="Monaco"/>
              </a:rPr>
              <a:t>) {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if </a:t>
            </a:r>
            <a:r>
              <a:rPr lang="en-US" sz="1400" dirty="0" smtClean="0">
                <a:latin typeface="Monaco"/>
                <a:cs typeface="Monaco"/>
              </a:rPr>
              <a:t>(0 == n || 1 == n) fib_n = n;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else </a:t>
            </a:r>
            <a:r>
              <a:rPr lang="en-US" sz="1400" dirty="0" smtClean="0">
                <a:latin typeface="Monaco"/>
                <a:cs typeface="Monaco"/>
              </a:rPr>
              <a:t>{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task tsk; </a:t>
            </a:r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  fibonacci </a:t>
            </a:r>
            <a:r>
              <a:rPr lang="en-US" sz="1400" dirty="0" smtClean="0">
                <a:latin typeface="Monaco"/>
                <a:cs typeface="Monaco"/>
              </a:rPr>
              <a:t>fib_n_1 (n−1</a:t>
            </a:r>
            <a:r>
              <a:rPr lang="en-US" sz="1400" dirty="0" smtClean="0">
                <a:latin typeface="Monaco"/>
                <a:cs typeface="Monaco"/>
              </a:rPr>
              <a:t>), fib_n_2 </a:t>
            </a:r>
            <a:r>
              <a:rPr lang="en-US" sz="1400" dirty="0" smtClean="0">
                <a:latin typeface="Monaco"/>
                <a:cs typeface="Monaco"/>
              </a:rPr>
              <a:t>(n−2);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pfunc::spawn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(∗gbl_taskmgr, tsk,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fib_n_1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Monaco"/>
                <a:cs typeface="Monaco"/>
              </a:rPr>
              <a:t>fib_n_2();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pfunc::wait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(∗gbl_taskmgr, tsk);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err="1" smtClean="0">
                <a:latin typeface="Monaco"/>
                <a:cs typeface="Monaco"/>
              </a:rPr>
              <a:t>fib_n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= fib_n_1.get_number () + fib_n_2.get_number ();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}</a:t>
            </a:r>
          </a:p>
          <a:p>
            <a:r>
              <a:rPr lang="en-US" sz="1400" dirty="0" smtClean="0">
                <a:latin typeface="Monaco"/>
                <a:cs typeface="Monaco"/>
              </a:rPr>
              <a:t>  }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private</a:t>
            </a:r>
            <a:r>
              <a:rPr lang="en-US" sz="1400" dirty="0" smtClean="0">
                <a:latin typeface="Monaco"/>
                <a:cs typeface="Monaco"/>
              </a:rPr>
              <a:t>: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fib_n;</a:t>
            </a:r>
            <a:r>
              <a:rPr lang="en-US" sz="1400" dirty="0" smtClean="0">
                <a:latin typeface="Monaco"/>
                <a:cs typeface="Monaco"/>
              </a:rPr>
              <a:t> </a:t>
            </a:r>
          </a:p>
          <a:p>
            <a:r>
              <a:rPr lang="en-US" sz="1400" b="1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n;</a:t>
            </a:r>
          </a:p>
          <a:p>
            <a:r>
              <a:rPr lang="en-US" sz="1400" dirty="0" smtClean="0">
                <a:latin typeface="Monaco"/>
                <a:cs typeface="Monaco"/>
              </a:rPr>
              <a:t>};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Fibonacci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/>
          <a:lstStyle/>
          <a:p>
            <a:r>
              <a:rPr lang="en-US" dirty="0" smtClean="0"/>
              <a:t>2x faster than TBB</a:t>
            </a:r>
          </a:p>
          <a:p>
            <a:pPr lvl="1"/>
            <a:r>
              <a:rPr lang="en-US" dirty="0" smtClean="0"/>
              <a:t>2x slower than Cilk</a:t>
            </a:r>
          </a:p>
          <a:p>
            <a:pPr lvl="1"/>
            <a:r>
              <a:rPr lang="en-US" dirty="0" smtClean="0"/>
              <a:t>Provides more flexibility than TBB or Cilk</a:t>
            </a:r>
            <a:endParaRPr lang="en-US" dirty="0" smtClean="0"/>
          </a:p>
          <a:p>
            <a:pPr>
              <a:buNone/>
            </a:pPr>
            <a:r>
              <a:rPr lang="en-US" sz="1800" dirty="0" smtClean="0">
                <a:solidFill>
                  <a:srgbClr val="3366FF"/>
                </a:solidFill>
              </a:rPr>
              <a:t>* 4 </a:t>
            </a:r>
            <a:r>
              <a:rPr lang="en-US" sz="1800" dirty="0" smtClean="0">
                <a:solidFill>
                  <a:srgbClr val="3366FF"/>
                </a:solidFill>
              </a:rPr>
              <a:t>socket quad-core AMD 8356 with Linux 2.6.24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36479" y="1515531"/>
          <a:ext cx="57694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60"/>
                <a:gridCol w="1442360"/>
                <a:gridCol w="1442360"/>
                <a:gridCol w="1442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Cilk (</a:t>
                      </a:r>
                      <a:r>
                        <a:rPr lang="en-US" dirty="0" err="1" smtClean="0"/>
                        <a:t>secs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PFunc/Cilk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PFunc/TBB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2.4944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0.4201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features in PFunc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Customizable task scheduling and task priorities</a:t>
            </a:r>
          </a:p>
          <a:p>
            <a:pPr lvl="1"/>
            <a:r>
              <a:rPr lang="en-US" dirty="0" smtClean="0"/>
              <a:t>cilkS, prioS, fifoS and lifoS provided</a:t>
            </a:r>
          </a:p>
          <a:p>
            <a:r>
              <a:rPr lang="en-US" dirty="0" smtClean="0"/>
              <a:t>Multiple task completion notifications on demand</a:t>
            </a:r>
          </a:p>
          <a:p>
            <a:pPr lvl="1"/>
            <a:r>
              <a:rPr lang="en-US" dirty="0" smtClean="0"/>
              <a:t>Deviates from the strict computation model</a:t>
            </a:r>
          </a:p>
          <a:p>
            <a:r>
              <a:rPr lang="en-US" dirty="0" smtClean="0"/>
              <a:t>Task groups</a:t>
            </a:r>
          </a:p>
          <a:p>
            <a:pPr lvl="1"/>
            <a:r>
              <a:rPr lang="en-US" dirty="0" smtClean="0"/>
              <a:t>SPMD-style parallelization</a:t>
            </a:r>
          </a:p>
          <a:p>
            <a:r>
              <a:rPr lang="en-US" dirty="0" smtClean="0"/>
              <a:t>Task affinities</a:t>
            </a:r>
          </a:p>
          <a:p>
            <a:pPr lvl="1"/>
            <a:r>
              <a:rPr lang="en-US" dirty="0" smtClean="0"/>
              <a:t>Heterogeneous computers</a:t>
            </a:r>
          </a:p>
          <a:p>
            <a:pPr lvl="1"/>
            <a:r>
              <a:rPr lang="en-US" dirty="0" smtClean="0"/>
              <a:t>Attach task to queues and queues to processor</a:t>
            </a:r>
          </a:p>
          <a:p>
            <a:r>
              <a:rPr lang="en-US" dirty="0" smtClean="0"/>
              <a:t>Exception handling and profiling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584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Case Studies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Demand-driven DAG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Data-driven DAG execution has many shortcomings</a:t>
            </a:r>
          </a:p>
          <a:p>
            <a:pPr lvl="1"/>
            <a:r>
              <a:rPr lang="en-US" dirty="0" smtClean="0"/>
              <a:t>Increased memory consumption in many applications</a:t>
            </a:r>
          </a:p>
          <a:p>
            <a:pPr lvl="1"/>
            <a:r>
              <a:rPr lang="en-US" dirty="0" smtClean="0"/>
              <a:t>Over-parallelization (eg., </a:t>
            </a:r>
            <a:r>
              <a:rPr lang="en-US" dirty="0" smtClean="0">
                <a:solidFill>
                  <a:srgbClr val="3366FF"/>
                </a:solidFill>
              </a:rPr>
              <a:t>Sparse Cholesky Factorization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Strict computation model precludes</a:t>
            </a:r>
          </a:p>
          <a:p>
            <a:pPr lvl="1"/>
            <a:r>
              <a:rPr lang="en-US" dirty="0" smtClean="0"/>
              <a:t>Demand-driven execution of general DAGs</a:t>
            </a:r>
          </a:p>
          <a:p>
            <a:pPr lvl="2"/>
            <a:r>
              <a:rPr lang="en-US" dirty="0" smtClean="0"/>
              <a:t>Only supports execution of tree-DAGs</a:t>
            </a:r>
          </a:p>
          <a:p>
            <a:r>
              <a:rPr lang="en-US" dirty="0" smtClean="0"/>
              <a:t>PFunc supports demand-driven DAG execution</a:t>
            </a:r>
          </a:p>
          <a:p>
            <a:pPr lvl="1"/>
            <a:r>
              <a:rPr lang="en-US" dirty="0" smtClean="0"/>
              <a:t>Multiple task completion notifications</a:t>
            </a:r>
          </a:p>
          <a:p>
            <a:pPr lvl="1"/>
            <a:r>
              <a:rPr lang="en-US" dirty="0" smtClean="0"/>
              <a:t>Task priorities to control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execution: Runtime</a:t>
            </a:r>
            <a:endParaRPr lang="en-US" dirty="0"/>
          </a:p>
        </p:txBody>
      </p:sp>
      <p:pic>
        <p:nvPicPr>
          <p:cNvPr id="4" name="Content Placeholder 3" descr="dag_speedup.eps"/>
          <p:cNvPicPr>
            <a:picLocks noGrp="1" noChangeAspect="1"/>
          </p:cNvPicPr>
          <p:nvPr>
            <p:ph sz="quarter"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5178" r="-5178"/>
              <a:stretch>
                <a:fillRect/>
              </a:stretch>
            </p:blipFill>
          </mc:Choice>
          <mc:Fallback>
            <p:blipFill>
              <a:blip r:embed="rId3"/>
              <a:srcRect l="-5178" r="-5178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</a:t>
            </a:r>
            <a:r>
              <a:rPr lang="en-US" dirty="0" smtClean="0"/>
              <a:t>execution: Peak memory usage</a:t>
            </a:r>
            <a:endParaRPr lang="en-US" dirty="0"/>
          </a:p>
        </p:txBody>
      </p:sp>
      <p:pic>
        <p:nvPicPr>
          <p:cNvPr id="4" name="Content Placeholder 3" descr="dag_memory.eps"/>
          <p:cNvPicPr>
            <a:picLocks noGrp="1" noChangeAspect="1"/>
          </p:cNvPicPr>
          <p:nvPr>
            <p:ph sz="quarter"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243" r="-8243"/>
              <a:stretch>
                <a:fillRect/>
              </a:stretch>
            </p:blipFill>
          </mc:Choice>
          <mc:Fallback>
            <p:blipFill>
              <a:blip r:embed="rId3"/>
              <a:srcRect l="-8243" r="-824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 (FPM)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FPM algorithms are not always recursive</a:t>
            </a:r>
          </a:p>
          <a:p>
            <a:pPr lvl="1"/>
            <a:r>
              <a:rPr lang="en-US" dirty="0" smtClean="0"/>
              <a:t>The best known algorithm (Apriori) is breadth-first</a:t>
            </a:r>
          </a:p>
          <a:p>
            <a:pPr lvl="1"/>
            <a:r>
              <a:rPr lang="en-US" dirty="0" smtClean="0"/>
              <a:t>Optimal execution depends on memory reuse b/w tasks</a:t>
            </a:r>
          </a:p>
          <a:p>
            <a:r>
              <a:rPr lang="en-US" dirty="0" smtClean="0"/>
              <a:t>Current solutions do not support task affinities</a:t>
            </a:r>
          </a:p>
          <a:p>
            <a:pPr lvl="1"/>
            <a:r>
              <a:rPr lang="en-US" dirty="0" smtClean="0"/>
              <a:t>Affinities exploited only in divide and conquer executions</a:t>
            </a:r>
          </a:p>
          <a:p>
            <a:pPr lvl="2"/>
            <a:r>
              <a:rPr lang="en-US" dirty="0" smtClean="0"/>
              <a:t>Emphasis on </a:t>
            </a:r>
            <a:r>
              <a:rPr lang="en-US" dirty="0" smtClean="0">
                <a:solidFill>
                  <a:srgbClr val="3366FF"/>
                </a:solidFill>
              </a:rPr>
              <a:t>recursive</a:t>
            </a:r>
            <a:r>
              <a:rPr lang="en-US" dirty="0" smtClean="0"/>
              <a:t> parallelism</a:t>
            </a:r>
          </a:p>
          <a:p>
            <a:r>
              <a:rPr lang="en-US" dirty="0" smtClean="0"/>
              <a:t>PFunc allows custom scheduling and task priorities</a:t>
            </a:r>
          </a:p>
          <a:p>
            <a:pPr lvl="1"/>
            <a:r>
              <a:rPr lang="en-US" dirty="0" smtClean="0"/>
              <a:t>Nearest neighbor scheduling algorithm</a:t>
            </a:r>
          </a:p>
          <a:p>
            <a:pPr lvl="1"/>
            <a:r>
              <a:rPr lang="en-US" dirty="0" smtClean="0"/>
              <a:t>Hash-table based common prefix scheduling algorithm</a:t>
            </a:r>
          </a:p>
          <a:p>
            <a:pPr lvl="1"/>
            <a:r>
              <a:rPr lang="en-US" dirty="0" smtClean="0"/>
              <a:t>Task priorities double as keys for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Motivate the problem</a:t>
            </a:r>
          </a:p>
          <a:p>
            <a:pPr lvl="1"/>
            <a:r>
              <a:rPr lang="en-US" dirty="0" smtClean="0"/>
              <a:t>Need </a:t>
            </a:r>
            <a:r>
              <a:rPr lang="en-US" dirty="0" smtClean="0"/>
              <a:t>for another task parallel solution</a:t>
            </a:r>
          </a:p>
          <a:p>
            <a:r>
              <a:rPr lang="en-US" dirty="0" smtClean="0"/>
              <a:t>PFunc, a library-based solution for task </a:t>
            </a:r>
            <a:r>
              <a:rPr lang="en-US" dirty="0" smtClean="0"/>
              <a:t>parallelism</a:t>
            </a:r>
          </a:p>
          <a:p>
            <a:pPr lvl="1"/>
            <a:r>
              <a:rPr lang="en-US" dirty="0" smtClean="0"/>
              <a:t>Introduce the Cilk model</a:t>
            </a:r>
            <a:endParaRPr lang="en-US" dirty="0" smtClean="0"/>
          </a:p>
          <a:p>
            <a:pPr lvl="1"/>
            <a:r>
              <a:rPr lang="en-US" dirty="0" smtClean="0"/>
              <a:t>Discuss PFunc’s features using </a:t>
            </a:r>
            <a:r>
              <a:rPr lang="en-US" dirty="0" smtClean="0">
                <a:solidFill>
                  <a:srgbClr val="3366FF"/>
                </a:solidFill>
              </a:rPr>
              <a:t>fibonacci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/>
              <a:t>Case studies</a:t>
            </a:r>
          </a:p>
          <a:p>
            <a:pPr lvl="1"/>
            <a:r>
              <a:rPr lang="en-US" dirty="0" smtClean="0"/>
              <a:t>Demand-driven DAG execution</a:t>
            </a:r>
          </a:p>
          <a:p>
            <a:pPr lvl="1"/>
            <a:r>
              <a:rPr lang="en-US" dirty="0" smtClean="0"/>
              <a:t>Frequent pattern mining</a:t>
            </a:r>
          </a:p>
          <a:p>
            <a:pPr lvl="1"/>
            <a:r>
              <a:rPr lang="en-US" dirty="0" smtClean="0"/>
              <a:t>Sparse CG</a:t>
            </a:r>
          </a:p>
          <a:p>
            <a:r>
              <a:rPr lang="en-US" dirty="0" smtClean="0"/>
              <a:t>Conclusion and future work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Content Placeholder 3" descr="fim_8.eps"/>
          <p:cNvPicPr>
            <a:picLocks noGrp="1" noChangeAspect="1"/>
          </p:cNvPicPr>
          <p:nvPr>
            <p:ph sz="quarter"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7756" r="-7756"/>
              <a:stretch>
                <a:fillRect/>
              </a:stretch>
            </p:blipFill>
          </mc:Choice>
          <mc:Fallback>
            <p:blipFill>
              <a:blip r:embed="rId3"/>
              <a:srcRect l="-7756" r="-7756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sparse solvers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Krylov-subspace methods such as CG, GMRES</a:t>
            </a:r>
          </a:p>
          <a:p>
            <a:r>
              <a:rPr lang="en-US" dirty="0" smtClean="0"/>
              <a:t>Efficient parallelization requires</a:t>
            </a:r>
          </a:p>
          <a:p>
            <a:pPr lvl="1"/>
            <a:r>
              <a:rPr lang="en-US" dirty="0" smtClean="0"/>
              <a:t>SPMD for </a:t>
            </a:r>
            <a:r>
              <a:rPr lang="en-US" dirty="0" err="1" smtClean="0"/>
              <a:t>unpreconditioned</a:t>
            </a:r>
            <a:r>
              <a:rPr lang="en-US" dirty="0" smtClean="0"/>
              <a:t> iterative sparse solvers</a:t>
            </a:r>
          </a:p>
          <a:p>
            <a:pPr lvl="1"/>
            <a:r>
              <a:rPr lang="en-US" dirty="0" smtClean="0"/>
              <a:t>Task parallelism for preconditioners</a:t>
            </a:r>
          </a:p>
          <a:p>
            <a:pPr lvl="2"/>
            <a:r>
              <a:rPr lang="en-US" dirty="0" smtClean="0"/>
              <a:t>Eg., incomplete factorization methods</a:t>
            </a:r>
          </a:p>
          <a:p>
            <a:r>
              <a:rPr lang="en-US" dirty="0" smtClean="0"/>
              <a:t>Current solutions do not support SPMD model</a:t>
            </a:r>
          </a:p>
          <a:p>
            <a:r>
              <a:rPr lang="en-US" dirty="0" smtClean="0"/>
              <a:t>PFunc supports SPMD through task groups</a:t>
            </a:r>
          </a:p>
          <a:p>
            <a:pPr lvl="1"/>
            <a:r>
              <a:rPr lang="en-US" dirty="0" smtClean="0"/>
              <a:t>Barrier operation, group cancellation</a:t>
            </a:r>
          </a:p>
          <a:p>
            <a:pPr lvl="1"/>
            <a:r>
              <a:rPr lang="en-US" dirty="0" smtClean="0"/>
              <a:t>Point-to-point operations coming soon!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Conjugate gradient</a:t>
            </a:r>
            <a:endParaRPr lang="en-US" dirty="0"/>
          </a:p>
        </p:txBody>
      </p:sp>
      <p:pic>
        <p:nvPicPr>
          <p:cNvPr id="4" name="Content Placeholder 3" descr="cg_8.eps"/>
          <p:cNvPicPr>
            <a:picLocks noGrp="1" noChangeAspect="1"/>
          </p:cNvPicPr>
          <p:nvPr>
            <p:ph sz="quarter"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243" r="-8243"/>
              <a:stretch>
                <a:fillRect/>
              </a:stretch>
            </p:blipFill>
          </mc:Choice>
          <mc:Fallback>
            <p:blipFill>
              <a:blip r:embed="rId3"/>
              <a:srcRect l="-8243" r="-824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PFunc increases tasking support for:</a:t>
            </a:r>
          </a:p>
          <a:p>
            <a:pPr lvl="1"/>
            <a:r>
              <a:rPr lang="en-US" dirty="0" smtClean="0"/>
              <a:t>Modern HPC applications</a:t>
            </a:r>
          </a:p>
          <a:p>
            <a:pPr lvl="2"/>
            <a:r>
              <a:rPr lang="en-US" dirty="0" smtClean="0"/>
              <a:t>DAG execution, frequent pattern mining, sparse CG</a:t>
            </a:r>
          </a:p>
          <a:p>
            <a:pPr lvl="1"/>
            <a:r>
              <a:rPr lang="en-US" dirty="0" smtClean="0"/>
              <a:t>SPMD-style programming</a:t>
            </a:r>
          </a:p>
          <a:p>
            <a:pPr lvl="1"/>
            <a:r>
              <a:rPr lang="en-US" dirty="0" smtClean="0"/>
              <a:t>Modern computer architectures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Parallelize more applications</a:t>
            </a:r>
          </a:p>
          <a:p>
            <a:pPr lvl="1"/>
            <a:r>
              <a:rPr lang="en-US" dirty="0" smtClean="0"/>
              <a:t>Incorporate support for GPGPUs</a:t>
            </a:r>
          </a:p>
          <a:p>
            <a:pPr lvl="1"/>
            <a:endParaRPr lang="en-US" dirty="0" smtClean="0"/>
          </a:p>
          <a:p>
            <a:pPr lvl="1" algn="ctr">
              <a:buNone/>
            </a:pPr>
            <a:r>
              <a:rPr lang="en-US" dirty="0" smtClean="0">
                <a:solidFill>
                  <a:srgbClr val="3366FF"/>
                </a:solidFill>
              </a:rPr>
              <a:t>https://projects.coin-or.org/PFunc</a:t>
            </a:r>
            <a:endParaRPr lang="en-US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Parallelize a wide-variety of applications</a:t>
            </a:r>
          </a:p>
          <a:p>
            <a:pPr lvl="1"/>
            <a:r>
              <a:rPr lang="en-US" dirty="0" smtClean="0"/>
              <a:t>Traditional HPC, Informatics, mainstream</a:t>
            </a:r>
          </a:p>
          <a:p>
            <a:r>
              <a:rPr lang="en-US" dirty="0" smtClean="0"/>
              <a:t>Parallelize for modern architectures</a:t>
            </a:r>
          </a:p>
          <a:p>
            <a:pPr lvl="1"/>
            <a:r>
              <a:rPr lang="en-US" dirty="0" smtClean="0"/>
              <a:t>Multi-core, many-core and GPGPUs</a:t>
            </a:r>
          </a:p>
          <a:p>
            <a:r>
              <a:rPr lang="en-US" dirty="0" smtClean="0"/>
              <a:t>Enable user-driven optimizations</a:t>
            </a:r>
          </a:p>
          <a:p>
            <a:pPr lvl="1"/>
            <a:r>
              <a:rPr lang="en-US" dirty="0" smtClean="0"/>
              <a:t>Fine tune application performance</a:t>
            </a:r>
          </a:p>
          <a:p>
            <a:pPr lvl="1"/>
            <a:r>
              <a:rPr lang="en-US" dirty="0" smtClean="0"/>
              <a:t>No runtime penalties</a:t>
            </a:r>
          </a:p>
          <a:p>
            <a:r>
              <a:rPr lang="en-US" dirty="0" smtClean="0"/>
              <a:t>Mix SPMD-style programming with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parallelism and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Program broken down into smaller tasks</a:t>
            </a:r>
          </a:p>
          <a:p>
            <a:r>
              <a:rPr lang="en-US" dirty="0" smtClean="0"/>
              <a:t>Independent tasks are executed in parallel</a:t>
            </a:r>
          </a:p>
          <a:p>
            <a:r>
              <a:rPr lang="en-US" dirty="0" smtClean="0"/>
              <a:t>Generic model of parallelism</a:t>
            </a:r>
          </a:p>
          <a:p>
            <a:pPr lvl="1"/>
            <a:r>
              <a:rPr lang="en-US" dirty="0" smtClean="0"/>
              <a:t>Subsumes data parallelism and SPMD parallelism</a:t>
            </a:r>
          </a:p>
          <a:p>
            <a:r>
              <a:rPr lang="en-US" dirty="0" smtClean="0"/>
              <a:t>Cilk is the most successful implementation</a:t>
            </a:r>
          </a:p>
          <a:p>
            <a:pPr lvl="1"/>
            <a:r>
              <a:rPr lang="en-US" dirty="0" smtClean="0"/>
              <a:t>Leiserson et al</a:t>
            </a:r>
          </a:p>
          <a:p>
            <a:pPr lvl="1"/>
            <a:r>
              <a:rPr lang="en-US" dirty="0" smtClean="0"/>
              <a:t>Base language C and C++</a:t>
            </a:r>
          </a:p>
          <a:p>
            <a:pPr lvl="1"/>
            <a:r>
              <a:rPr lang="en-US" dirty="0" smtClean="0"/>
              <a:t>Work-stealing scheduler</a:t>
            </a:r>
          </a:p>
          <a:p>
            <a:pPr lvl="1"/>
            <a:r>
              <a:rPr lang="en-US" dirty="0" smtClean="0"/>
              <a:t>Guaranteed bounds and space and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06410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953424" y="2284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66432" y="3056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63952" y="393732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63952" y="483574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40"/>
          <p:cNvGrpSpPr/>
          <p:nvPr/>
        </p:nvGrpSpPr>
        <p:grpSpPr>
          <a:xfrm>
            <a:off x="914400" y="1520192"/>
            <a:ext cx="6242978" cy="3088461"/>
            <a:chOff x="914400" y="1520192"/>
            <a:chExt cx="6242978" cy="3088461"/>
          </a:xfrm>
        </p:grpSpPr>
        <p:sp>
          <p:nvSpPr>
            <p:cNvPr id="48" name="TextBox 47"/>
            <p:cNvSpPr txBox="1"/>
            <p:nvPr/>
          </p:nvSpPr>
          <p:spPr>
            <a:xfrm>
              <a:off x="3734493" y="167408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99413" y="4239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71426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9382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45923" y="251176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3295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37854" y="4239321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61266" y="4222388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14400" y="1520192"/>
              <a:ext cx="2639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discovery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916664" y="1503356"/>
            <a:ext cx="6204987" cy="3105394"/>
            <a:chOff x="914400" y="1520192"/>
            <a:chExt cx="6204987" cy="3105394"/>
          </a:xfrm>
        </p:grpSpPr>
        <p:sp>
          <p:nvSpPr>
            <p:cNvPr id="45" name="TextBox 44"/>
            <p:cNvSpPr txBox="1"/>
            <p:nvPr/>
          </p:nvSpPr>
          <p:spPr>
            <a:xfrm>
              <a:off x="3734493" y="1674080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99413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54493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93829" y="339791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45923" y="2511766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32959" y="3414843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05586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28998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14400" y="1520192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completion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042233" y="518527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Depth-first discovery, post-order finish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80"/>
          <p:cNvGrpSpPr/>
          <p:nvPr/>
        </p:nvGrpSpPr>
        <p:grpSpPr>
          <a:xfrm>
            <a:off x="2310182" y="1629181"/>
            <a:ext cx="4451084" cy="3056922"/>
            <a:chOff x="2310182" y="1629181"/>
            <a:chExt cx="4451084" cy="3056922"/>
          </a:xfrm>
        </p:grpSpPr>
        <p:cxnSp>
          <p:nvCxnSpPr>
            <p:cNvPr id="22" name="Straight Arrow Connector 21"/>
            <p:cNvCxnSpPr>
              <a:stCxn id="4" idx="5"/>
              <a:endCxn id="6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3"/>
              <a:endCxn id="7" idx="0"/>
            </p:cNvCxnSpPr>
            <p:nvPr/>
          </p:nvCxnSpPr>
          <p:spPr>
            <a:xfrm rot="5400000">
              <a:off x="3210895" y="2749917"/>
              <a:ext cx="375169" cy="637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8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4"/>
              <a:endCxn id="16" idx="0"/>
            </p:cNvCxnSpPr>
            <p:nvPr/>
          </p:nvCxnSpPr>
          <p:spPr>
            <a:xfrm rot="5400000">
              <a:off x="4827017" y="3093983"/>
              <a:ext cx="312374" cy="36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5"/>
              <a:endCxn id="17" idx="0"/>
            </p:cNvCxnSpPr>
            <p:nvPr/>
          </p:nvCxnSpPr>
          <p:spPr>
            <a:xfrm rot="16200000" flipH="1">
              <a:off x="5365884" y="2761811"/>
              <a:ext cx="400298" cy="6388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7" idx="3"/>
              <a:endCxn id="9" idx="0"/>
            </p:cNvCxnSpPr>
            <p:nvPr/>
          </p:nvCxnSpPr>
          <p:spPr>
            <a:xfrm rot="5400000">
              <a:off x="2491289" y="3874223"/>
              <a:ext cx="482717" cy="1190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5"/>
              <a:endCxn id="10" idx="0"/>
            </p:cNvCxnSpPr>
            <p:nvPr/>
          </p:nvCxnSpPr>
          <p:spPr>
            <a:xfrm rot="16200000" flipH="1">
              <a:off x="3219909" y="3839731"/>
              <a:ext cx="482717" cy="188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79"/>
            <p:cNvGrpSpPr/>
            <p:nvPr/>
          </p:nvGrpSpPr>
          <p:grpSpPr>
            <a:xfrm>
              <a:off x="2310182" y="1629181"/>
              <a:ext cx="4451084" cy="3056922"/>
              <a:chOff x="2310182" y="1629181"/>
              <a:chExt cx="4451084" cy="305692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n-1</a:t>
                </a:r>
                <a:endParaRPr lang="en-US" sz="1600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73100" y="3256268"/>
                <a:ext cx="813223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n-3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153855" y="4175129"/>
                <a:ext cx="80290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n-4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84219" y="3268303"/>
                <a:ext cx="761704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1480" y="3281397"/>
                <a:ext cx="76798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n-4</a:t>
                </a:r>
                <a:endParaRPr lang="en-US" sz="1600" dirty="0"/>
              </a:p>
            </p:txBody>
          </p:sp>
          <p:cxnSp>
            <p:nvCxnSpPr>
              <p:cNvPr id="19" name="Straight Arrow Connector 18"/>
              <p:cNvCxnSpPr>
                <a:stCxn id="4" idx="3"/>
                <a:endCxn id="5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033967" y="4188119"/>
                <a:ext cx="799982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n-5</a:t>
                </a:r>
                <a:endParaRPr lang="en-US" dirty="0"/>
              </a:p>
            </p:txBody>
          </p:sp>
          <p:cxnSp>
            <p:nvCxnSpPr>
              <p:cNvPr id="64" name="Straight Arrow Connector 63"/>
              <p:cNvCxnSpPr>
                <a:stCxn id="17" idx="3"/>
                <a:endCxn id="62" idx="0"/>
              </p:cNvCxnSpPr>
              <p:nvPr/>
            </p:nvCxnSpPr>
            <p:spPr>
              <a:xfrm rot="5400000">
                <a:off x="5288664" y="3862835"/>
                <a:ext cx="470578" cy="1799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17" idx="5"/>
                <a:endCxn id="130" idx="0"/>
              </p:cNvCxnSpPr>
              <p:nvPr/>
            </p:nvCxnSpPr>
            <p:spPr>
              <a:xfrm rot="16200000" flipH="1">
                <a:off x="6026734" y="3847798"/>
                <a:ext cx="452756" cy="1922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5937200" y="4170297"/>
                <a:ext cx="824066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n-6</a:t>
                </a:r>
                <a:endParaRPr lang="en-US" dirty="0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6069038" y="1464081"/>
            <a:ext cx="147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 Thread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72544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5871564" y="192192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871564" y="1933502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5871564" y="192192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5871564" y="191684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031974" y="2478331"/>
            <a:ext cx="3340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1. Breadth-first theft.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2. Steal one task at a time.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3. Stealing is expensive.</a:t>
            </a:r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(n-1)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(n-3)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51938" y="1216267"/>
            <a:ext cx="28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Thread-local </a:t>
            </a:r>
            <a:r>
              <a:rPr lang="en-US" sz="2800" dirty="0" err="1" smtClean="0"/>
              <a:t>Deques</a:t>
            </a:r>
            <a:endParaRPr lang="en-US" sz="2800" dirty="0"/>
          </a:p>
        </p:txBody>
      </p:sp>
      <p:grpSp>
        <p:nvGrpSpPr>
          <p:cNvPr id="2" name="Group 34"/>
          <p:cNvGrpSpPr/>
          <p:nvPr/>
        </p:nvGrpSpPr>
        <p:grpSpPr>
          <a:xfrm>
            <a:off x="623871" y="1754215"/>
            <a:ext cx="4291537" cy="3056922"/>
            <a:chOff x="2310182" y="1629181"/>
            <a:chExt cx="4291537" cy="3056922"/>
          </a:xfrm>
        </p:grpSpPr>
        <p:cxnSp>
          <p:nvCxnSpPr>
            <p:cNvPr id="37" name="Straight Arrow Connector 36"/>
            <p:cNvCxnSpPr>
              <a:stCxn id="49" idx="5"/>
              <a:endCxn id="51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50" idx="3"/>
              <a:endCxn id="52" idx="0"/>
            </p:cNvCxnSpPr>
            <p:nvPr/>
          </p:nvCxnSpPr>
          <p:spPr>
            <a:xfrm rot="5400000">
              <a:off x="3247966" y="2786988"/>
              <a:ext cx="375169" cy="5633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53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1" idx="4"/>
              <a:endCxn id="56" idx="0"/>
            </p:cNvCxnSpPr>
            <p:nvPr/>
          </p:nvCxnSpPr>
          <p:spPr>
            <a:xfrm rot="5400000">
              <a:off x="4802186" y="3069152"/>
              <a:ext cx="312374" cy="859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1" idx="5"/>
              <a:endCxn id="57" idx="0"/>
            </p:cNvCxnSpPr>
            <p:nvPr/>
          </p:nvCxnSpPr>
          <p:spPr>
            <a:xfrm rot="16200000" flipH="1">
              <a:off x="5340124" y="2787572"/>
              <a:ext cx="400298" cy="587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2" idx="3"/>
              <a:endCxn id="54" idx="0"/>
            </p:cNvCxnSpPr>
            <p:nvPr/>
          </p:nvCxnSpPr>
          <p:spPr>
            <a:xfrm rot="5400000">
              <a:off x="2554573" y="3810939"/>
              <a:ext cx="482717" cy="245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2" idx="5"/>
            </p:cNvCxnSpPr>
            <p:nvPr/>
          </p:nvCxnSpPr>
          <p:spPr>
            <a:xfrm rot="16200000" flipH="1">
              <a:off x="3196584" y="3884772"/>
              <a:ext cx="482717" cy="979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9"/>
            <p:cNvGrpSpPr/>
            <p:nvPr/>
          </p:nvGrpSpPr>
          <p:grpSpPr>
            <a:xfrm>
              <a:off x="2310182" y="1629181"/>
              <a:ext cx="4291537" cy="3056922"/>
              <a:chOff x="2310182" y="1629181"/>
              <a:chExt cx="4291537" cy="3056922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</a:t>
                </a:r>
                <a:endParaRPr lang="en-US" sz="14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n-1</a:t>
                </a:r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1384" y="3256268"/>
                <a:ext cx="66493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5" name="Oval 9"/>
              <p:cNvSpPr/>
              <p:nvPr/>
            </p:nvSpPr>
            <p:spPr>
              <a:xfrm>
                <a:off x="3153856" y="4175129"/>
                <a:ext cx="66616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84219" y="3268303"/>
                <a:ext cx="66237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501480" y="3281397"/>
                <a:ext cx="664937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cxnSp>
            <p:nvCxnSpPr>
              <p:cNvPr id="58" name="Straight Arrow Connector 57"/>
              <p:cNvCxnSpPr>
                <a:stCxn id="49" idx="3"/>
                <a:endCxn id="50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5169429" y="4188119"/>
                <a:ext cx="664519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n-5</a:t>
                </a:r>
                <a:endParaRPr lang="en-US" sz="1400" dirty="0"/>
              </a:p>
            </p:txBody>
          </p:sp>
          <p:cxnSp>
            <p:nvCxnSpPr>
              <p:cNvPr id="60" name="Straight Arrow Connector 59"/>
              <p:cNvCxnSpPr>
                <a:stCxn id="57" idx="3"/>
                <a:endCxn id="59" idx="0"/>
              </p:cNvCxnSpPr>
              <p:nvPr/>
            </p:nvCxnSpPr>
            <p:spPr>
              <a:xfrm rot="5400000">
                <a:off x="5314985" y="3904246"/>
                <a:ext cx="470578" cy="97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7" idx="5"/>
                <a:endCxn id="66" idx="0"/>
              </p:cNvCxnSpPr>
              <p:nvPr/>
            </p:nvCxnSpPr>
            <p:spPr>
              <a:xfrm rot="16200000" flipH="1">
                <a:off x="5942871" y="3843708"/>
                <a:ext cx="452756" cy="20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937200" y="4170297"/>
                <a:ext cx="66451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n-6</a:t>
                </a:r>
                <a:endParaRPr lang="en-US" sz="1400" dirty="0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519127" y="2478331"/>
            <a:ext cx="2313316" cy="247121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" name="Group 72"/>
          <p:cNvGrpSpPr/>
          <p:nvPr/>
        </p:nvGrpSpPr>
        <p:grpSpPr>
          <a:xfrm>
            <a:off x="588780" y="3255760"/>
            <a:ext cx="4443194" cy="1662423"/>
            <a:chOff x="588780" y="3255760"/>
            <a:chExt cx="4443194" cy="1662423"/>
          </a:xfrm>
        </p:grpSpPr>
        <p:sp>
          <p:nvSpPr>
            <p:cNvPr id="68" name="Rectangle 67"/>
            <p:cNvSpPr/>
            <p:nvPr/>
          </p:nvSpPr>
          <p:spPr>
            <a:xfrm>
              <a:off x="588780" y="414251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5109" y="415088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49369" y="325576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15813" y="4167612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235956" y="416288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2832443" y="2473157"/>
            <a:ext cx="2313316" cy="247121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Rectangle 80"/>
          <p:cNvSpPr/>
          <p:nvPr/>
        </p:nvSpPr>
        <p:spPr>
          <a:xfrm>
            <a:off x="588780" y="4112211"/>
            <a:ext cx="796018" cy="78087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5" name="Group 87"/>
          <p:cNvGrpSpPr/>
          <p:nvPr/>
        </p:nvGrpSpPr>
        <p:grpSpPr>
          <a:xfrm>
            <a:off x="588780" y="4103201"/>
            <a:ext cx="1658598" cy="799956"/>
            <a:chOff x="588780" y="4103201"/>
            <a:chExt cx="1658598" cy="799956"/>
          </a:xfrm>
        </p:grpSpPr>
        <p:sp>
          <p:nvSpPr>
            <p:cNvPr id="86" name="Rectangle 85"/>
            <p:cNvSpPr/>
            <p:nvPr/>
          </p:nvSpPr>
          <p:spPr>
            <a:xfrm>
              <a:off x="588780" y="4122283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451360" y="4103201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3" grpId="1"/>
      <p:bldP spid="84" grpId="0"/>
      <p:bldP spid="84" grpId="1"/>
      <p:bldP spid="85" grpId="0"/>
      <p:bldP spid="85" grpId="1"/>
      <p:bldP spid="67" grpId="0" animBg="1"/>
      <p:bldP spid="6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Scheduling policy is hard-coded</a:t>
            </a:r>
          </a:p>
          <a:p>
            <a:pPr lvl="1"/>
            <a:r>
              <a:rPr lang="en-US" dirty="0" smtClean="0"/>
              <a:t>Tasks cannot have priorities</a:t>
            </a:r>
          </a:p>
          <a:p>
            <a:pPr lvl="1"/>
            <a:r>
              <a:rPr lang="en-US" dirty="0" smtClean="0"/>
              <a:t>Difficult to switch task scheduling policy</a:t>
            </a:r>
          </a:p>
          <a:p>
            <a:r>
              <a:rPr lang="en-US" dirty="0" smtClean="0"/>
              <a:t>Divide and conquer is a must</a:t>
            </a:r>
          </a:p>
          <a:p>
            <a:pPr lvl="1"/>
            <a:r>
              <a:rPr lang="en-US" dirty="0" smtClean="0"/>
              <a:t>Refactoring algorithms a must!</a:t>
            </a:r>
          </a:p>
          <a:p>
            <a:pPr lvl="1"/>
            <a:r>
              <a:rPr lang="en-US" dirty="0" smtClean="0"/>
              <a:t>Otherwise data locality between tasks is not exploited</a:t>
            </a:r>
          </a:p>
          <a:p>
            <a:r>
              <a:rPr lang="en-US" dirty="0" smtClean="0"/>
              <a:t>Fully-strict computation model</a:t>
            </a:r>
          </a:p>
          <a:p>
            <a:pPr lvl="1"/>
            <a:r>
              <a:rPr lang="en-US" dirty="0" smtClean="0"/>
              <a:t>Task graph is always a tree-DAG</a:t>
            </a:r>
          </a:p>
          <a:p>
            <a:pPr lvl="1"/>
            <a:r>
              <a:rPr lang="en-US" dirty="0" smtClean="0"/>
              <a:t>Cannot directly execute general DAG structures</a:t>
            </a:r>
          </a:p>
          <a:p>
            <a:r>
              <a:rPr lang="en-US" dirty="0" smtClean="0"/>
              <a:t>Cannot mix SPMD and task parallelism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Library-based solution for task parallelism </a:t>
            </a:r>
          </a:p>
          <a:p>
            <a:pPr lvl="1"/>
            <a:r>
              <a:rPr lang="en-US" dirty="0" smtClean="0"/>
              <a:t>C/C++ APIs</a:t>
            </a:r>
          </a:p>
          <a:p>
            <a:r>
              <a:rPr lang="en-US" dirty="0" smtClean="0"/>
              <a:t>Extends existing task parallel feature-set</a:t>
            </a:r>
          </a:p>
          <a:p>
            <a:pPr lvl="1"/>
            <a:r>
              <a:rPr lang="en-US" dirty="0" smtClean="0"/>
              <a:t>Cilk, Threading Building Blocks (TBB), Fortran M, etc</a:t>
            </a:r>
          </a:p>
          <a:p>
            <a:r>
              <a:rPr lang="en-US" dirty="0" smtClean="0"/>
              <a:t>Fully customizable</a:t>
            </a:r>
          </a:p>
          <a:p>
            <a:pPr lvl="1"/>
            <a:r>
              <a:rPr lang="en-US" dirty="0" smtClean="0"/>
              <a:t>Generic and generative programming principles</a:t>
            </a:r>
          </a:p>
          <a:p>
            <a:pPr lvl="1"/>
            <a:r>
              <a:rPr lang="en-US" dirty="0" smtClean="0"/>
              <a:t>No runtime penalty for customizations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Linux, OS X and AIX</a:t>
            </a:r>
          </a:p>
          <a:p>
            <a:pPr lvl="1"/>
            <a:r>
              <a:rPr lang="en-US" dirty="0" smtClean="0"/>
              <a:t>Windows release soon!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Feature 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337731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067"/>
                <a:gridCol w="62145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Scheduling 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</a:t>
                      </a:r>
                      <a:r>
                        <a:rPr lang="en-US" baseline="0" dirty="0" smtClean="0"/>
                        <a:t> task scheduling (eg., 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cilkS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 function for the tasks</a:t>
                      </a:r>
                      <a:r>
                        <a:rPr lang="en-US" baseline="0" dirty="0" smtClean="0"/>
                        <a:t> (eg., 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std::less&lt;int&gt;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the function to be parallelized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8268" y="3413035"/>
            <a:ext cx="7941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struct fibonacci;</a:t>
            </a:r>
            <a:endParaRPr lang="en-US" b="1" dirty="0" smtClean="0">
              <a:latin typeface="Monaco"/>
              <a:cs typeface="Monaco"/>
            </a:endParaRP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smtClean="0">
                <a:latin typeface="Monaco"/>
                <a:cs typeface="Monaco"/>
              </a:rPr>
              <a:t>pfunc::generator &lt;cilkS, // Scheduling policy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pfunc::use_default, // Compare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fibonacci&gt; // Functor </a:t>
            </a:r>
          </a:p>
          <a:p>
            <a:r>
              <a:rPr lang="en-US" dirty="0" smtClean="0">
                <a:latin typeface="Monaco"/>
                <a:cs typeface="Monaco"/>
              </a:rPr>
              <a:t>							   my_pfunc;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ia09Forma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16-9-osl-template.potx</Template>
  <TotalTime>660</TotalTime>
  <Words>1303</Words>
  <Application>Microsoft Macintosh PowerPoint</Application>
  <PresentationFormat>On-screen Show (4:3)</PresentationFormat>
  <Paragraphs>295</Paragraphs>
  <Slides>23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Asia09Format</vt:lpstr>
      <vt:lpstr>PFunc: Modern Task Parallelism For Modern High Performance Computing</vt:lpstr>
      <vt:lpstr>Overview</vt:lpstr>
      <vt:lpstr>Motivation</vt:lpstr>
      <vt:lpstr>Task parallelism and Cilk</vt:lpstr>
      <vt:lpstr>Cilk-style parallelization</vt:lpstr>
      <vt:lpstr>Cilk-style parallelization</vt:lpstr>
      <vt:lpstr>Drawbacks of Cilk</vt:lpstr>
      <vt:lpstr>PFunc: An overview</vt:lpstr>
      <vt:lpstr>PFunc: Feature set</vt:lpstr>
      <vt:lpstr>PFunc: Nested types</vt:lpstr>
      <vt:lpstr>Fibonacci numbers</vt:lpstr>
      <vt:lpstr>PFunc: Fibonacci performance</vt:lpstr>
      <vt:lpstr>Slide 13</vt:lpstr>
      <vt:lpstr>New features in PFunc</vt:lpstr>
      <vt:lpstr>Case Studies</vt:lpstr>
      <vt:lpstr>Demand-driven DAG execution</vt:lpstr>
      <vt:lpstr>DAG execution: Runtime</vt:lpstr>
      <vt:lpstr>DAG execution: Peak memory usage</vt:lpstr>
      <vt:lpstr>Frequent pattern mining (FPM) </vt:lpstr>
      <vt:lpstr>Frequent pattern mining</vt:lpstr>
      <vt:lpstr>Iterative sparse solvers</vt:lpstr>
      <vt:lpstr>Conjugate gradient</vt:lpstr>
      <vt:lpstr>Conclusions</vt:lpstr>
    </vt:vector>
  </TitlesOfParts>
  <Company>Indiana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PFunc: Modern Task Parallelism For Modern High Performance Computing</dc:title>
  <dc:creator>Prabhanjan Kambadur</dc:creator>
  <cp:lastModifiedBy>Prabhanjan Kambadur</cp:lastModifiedBy>
  <cp:revision>117</cp:revision>
  <dcterms:created xsi:type="dcterms:W3CDTF">2009-11-17T18:25:40Z</dcterms:created>
  <dcterms:modified xsi:type="dcterms:W3CDTF">2009-11-17T19:30:44Z</dcterms:modified>
</cp:coreProperties>
</file>